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003D"/>
    <a:srgbClr val="4C216D"/>
    <a:srgbClr val="01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64" autoAdjust="0"/>
    <p:restoredTop sz="94660"/>
  </p:normalViewPr>
  <p:slideViewPr>
    <p:cSldViewPr snapToGrid="0">
      <p:cViewPr varScale="1">
        <p:scale>
          <a:sx n="64" d="100"/>
          <a:sy n="64" d="100"/>
        </p:scale>
        <p:origin x="273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C56A-6E8F-4DC1-8FFD-E4B07B047A29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9676-17FE-4A49-8798-FDB66296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56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C56A-6E8F-4DC1-8FFD-E4B07B047A29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9676-17FE-4A49-8798-FDB66296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25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C56A-6E8F-4DC1-8FFD-E4B07B047A29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9676-17FE-4A49-8798-FDB66296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4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C56A-6E8F-4DC1-8FFD-E4B07B047A29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9676-17FE-4A49-8798-FDB66296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C56A-6E8F-4DC1-8FFD-E4B07B047A29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9676-17FE-4A49-8798-FDB66296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01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C56A-6E8F-4DC1-8FFD-E4B07B047A29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9676-17FE-4A49-8798-FDB66296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0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C56A-6E8F-4DC1-8FFD-E4B07B047A29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9676-17FE-4A49-8798-FDB66296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91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C56A-6E8F-4DC1-8FFD-E4B07B047A29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9676-17FE-4A49-8798-FDB66296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85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C56A-6E8F-4DC1-8FFD-E4B07B047A29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9676-17FE-4A49-8798-FDB66296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45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C56A-6E8F-4DC1-8FFD-E4B07B047A29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9676-17FE-4A49-8798-FDB66296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64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C56A-6E8F-4DC1-8FFD-E4B07B047A29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9676-17FE-4A49-8798-FDB66296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53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DC56A-6E8F-4DC1-8FFD-E4B07B047A29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69676-17FE-4A49-8798-FDB662969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55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gif"/><Relationship Id="rId7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microsoft.com/office/2007/relationships/hdphoto" Target="../media/hdphoto1.wdp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00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84800" y="-1579344"/>
            <a:ext cx="1192177" cy="1163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75000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D</a:t>
            </a:r>
            <a:endParaRPr lang="en-GB" sz="75000" dirty="0">
              <a:solidFill>
                <a:schemeClr val="bg1"/>
              </a:solidFill>
              <a:latin typeface="Brush Script MT" panose="03060802040406070304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5" t="7657" r="5205" b="7267"/>
          <a:stretch/>
        </p:blipFill>
        <p:spPr>
          <a:xfrm>
            <a:off x="4061474" y="2254094"/>
            <a:ext cx="1358812" cy="1980000"/>
          </a:xfrm>
          <a:prstGeom prst="rect">
            <a:avLst/>
          </a:prstGeom>
          <a:effectLst/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32870" y="37354"/>
            <a:ext cx="354254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60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Civil Service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60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Choir</a:t>
            </a:r>
            <a:endParaRPr lang="en-GB" altLang="en-US" sz="2600" dirty="0">
              <a:ln w="12700">
                <a:noFill/>
                <a:prstDash val="solid"/>
              </a:ln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03238" y="155109"/>
            <a:ext cx="0" cy="666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5187477" y="666373"/>
            <a:ext cx="1639184" cy="226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880" dirty="0">
                <a:solidFill>
                  <a:schemeClr val="bg1"/>
                </a:solidFill>
                <a:latin typeface="Arial" panose="020B0604020202020204" pitchFamily="34" charset="0"/>
              </a:rPr>
              <a:t>HOLY WEEK FESTIVAL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478" y="51446"/>
            <a:ext cx="1539608" cy="648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448719" y="5544015"/>
            <a:ext cx="34016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vořák</a:t>
            </a:r>
            <a:r>
              <a:rPr lang="en-GB" sz="5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98868" y="9263607"/>
            <a:ext cx="5083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www.sjss.org.uk</a:t>
            </a:r>
          </a:p>
          <a:p>
            <a:pPr algn="r"/>
            <a:r>
              <a:rPr lang="en-GB" b="1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www.civilservicechoir.org.uk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06443" y="8293251"/>
            <a:ext cx="3686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Ticketed (free admission)</a:t>
            </a:r>
          </a:p>
          <a:p>
            <a:pPr algn="r"/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GB" b="1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ia box office in person</a:t>
            </a:r>
          </a:p>
          <a:p>
            <a:pPr algn="r"/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GB" b="1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 phone 020 7222 1061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2171" y="7009055"/>
            <a:ext cx="6192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1.05pm Tuesday 7 April</a:t>
            </a:r>
          </a:p>
          <a:p>
            <a:pPr algn="r"/>
            <a:r>
              <a:rPr lang="en-GB" sz="2400" b="1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 John’s Smith Square</a:t>
            </a:r>
          </a:p>
          <a:p>
            <a:pPr algn="r"/>
            <a:r>
              <a:rPr lang="en-GB" sz="2400" b="1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London SW1P 3HA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10503" y="7956169"/>
            <a:ext cx="2259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Charity</a:t>
            </a:r>
          </a:p>
          <a:p>
            <a:r>
              <a:rPr lang="en-GB" b="1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collection</a:t>
            </a:r>
          </a:p>
          <a:p>
            <a:r>
              <a:rPr lang="en-GB" b="1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supporting</a:t>
            </a:r>
          </a:p>
        </p:txBody>
      </p:sp>
      <p:pic>
        <p:nvPicPr>
          <p:cNvPr id="27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0" y="8877474"/>
            <a:ext cx="1259147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6" y="9448200"/>
            <a:ext cx="2178000" cy="396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" t="7526" r="5431" b="7009"/>
          <a:stretch/>
        </p:blipFill>
        <p:spPr>
          <a:xfrm rot="357993">
            <a:off x="3876081" y="2523759"/>
            <a:ext cx="1372883" cy="1980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4" t="6024" r="4198" b="10318"/>
          <a:stretch/>
        </p:blipFill>
        <p:spPr>
          <a:xfrm rot="592955">
            <a:off x="3606600" y="2792283"/>
            <a:ext cx="1387062" cy="1980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" t="8609" r="4521" b="8806"/>
          <a:stretch/>
        </p:blipFill>
        <p:spPr>
          <a:xfrm rot="1052511">
            <a:off x="3202549" y="3101286"/>
            <a:ext cx="1418348" cy="1980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5" t="7382" r="5625" b="10017"/>
          <a:stretch/>
        </p:blipFill>
        <p:spPr>
          <a:xfrm rot="1650593">
            <a:off x="2696846" y="3434643"/>
            <a:ext cx="1399247" cy="1980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6" t="5419" r="-4" b="12066"/>
          <a:stretch/>
        </p:blipFill>
        <p:spPr>
          <a:xfrm rot="2196916">
            <a:off x="2027358" y="3720193"/>
            <a:ext cx="1378135" cy="19800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441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-1" y="1093347"/>
            <a:ext cx="6857094" cy="875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Dvořák</a:t>
            </a:r>
            <a:r>
              <a:rPr lang="en-GB" sz="2800" b="1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Mass in D Major Op. 86</a:t>
            </a:r>
            <a:endParaRPr lang="en-GB" sz="2800" b="1" dirty="0">
              <a:solidFill>
                <a:srgbClr val="48003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b="1" dirty="0">
              <a:solidFill>
                <a:srgbClr val="48003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GB" sz="1980" b="1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CIVIL SERVICE CHOIR &amp; ORCHESTRA CONSORT</a:t>
            </a:r>
          </a:p>
          <a:p>
            <a:r>
              <a:rPr lang="en-GB" sz="1980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Stephen Hall OBE – CONDUCTOR</a:t>
            </a:r>
          </a:p>
          <a:p>
            <a:endParaRPr lang="en-GB" sz="1980" dirty="0">
              <a:solidFill>
                <a:srgbClr val="48003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GB" sz="1980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sz="1980" dirty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outstanding Civil Service Choir is once again at SJSS for Holy Week, this year </a:t>
            </a:r>
            <a:r>
              <a:rPr lang="en-GB" sz="1980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</a:t>
            </a:r>
            <a:r>
              <a:rPr lang="en-GB" sz="1980" dirty="0" err="1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Dvořák</a:t>
            </a:r>
            <a:r>
              <a:rPr lang="en-GB" sz="1980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980" dirty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Mass in D major, Op. 86. </a:t>
            </a:r>
            <a:r>
              <a:rPr lang="en-GB" sz="1980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Written </a:t>
            </a:r>
            <a:r>
              <a:rPr lang="en-GB" sz="1980" dirty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1887, the Mass is meditative in character – perfect for Holy Week – with harmonic richness and folksong-like melodies. </a:t>
            </a:r>
            <a:endParaRPr lang="en-GB" sz="1980" dirty="0" smtClean="0">
              <a:solidFill>
                <a:srgbClr val="48003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GB" sz="1980" dirty="0">
              <a:solidFill>
                <a:srgbClr val="48003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GB" sz="1980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sz="1980" dirty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choir has delighted SJSS audiences every time and this concert has free ticketed admission. There will be a charity collection in the hall</a:t>
            </a:r>
            <a:r>
              <a:rPr lang="en-GB" sz="1980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en-GB" sz="1980" dirty="0">
              <a:ln>
                <a:solidFill>
                  <a:schemeClr val="tx1"/>
                </a:solidFill>
              </a:ln>
              <a:solidFill>
                <a:srgbClr val="48003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980" b="1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HOLY WEEK FESTIVAL</a:t>
            </a:r>
            <a:endParaRPr lang="en-GB" sz="1980" b="1" dirty="0">
              <a:solidFill>
                <a:srgbClr val="48003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980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Palm Sunday 5 April – Easter Sunday 12 April</a:t>
            </a:r>
            <a:endParaRPr lang="en-GB" sz="1980" dirty="0">
              <a:solidFill>
                <a:srgbClr val="48003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980" dirty="0">
              <a:solidFill>
                <a:srgbClr val="48003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980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GB" sz="1980" dirty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week of evening </a:t>
            </a:r>
            <a:r>
              <a:rPr lang="en-GB" sz="1980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concerts, lunchtime recitals, workshops</a:t>
            </a:r>
            <a:r>
              <a:rPr lang="en-GB" sz="1980" dirty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late-night liturgical events, exploring a vast range of sacred music in celebration of Holy Week</a:t>
            </a:r>
            <a:r>
              <a:rPr lang="en-GB" sz="1980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en-GB" sz="1980" dirty="0">
              <a:solidFill>
                <a:srgbClr val="48003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980" dirty="0" smtClean="0">
              <a:solidFill>
                <a:srgbClr val="48003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980" dirty="0">
              <a:solidFill>
                <a:srgbClr val="48003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980" dirty="0" smtClean="0">
              <a:solidFill>
                <a:srgbClr val="48003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980" dirty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Patrons are warmly invited to </a:t>
            </a:r>
            <a:r>
              <a:rPr lang="en-GB" sz="1980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Footstool </a:t>
            </a:r>
            <a:r>
              <a:rPr lang="en-GB" sz="1980" dirty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restaurant for food and drink before or after the concert.</a:t>
            </a:r>
          </a:p>
          <a:p>
            <a:endParaRPr lang="en-GB" sz="1980" dirty="0" smtClean="0">
              <a:solidFill>
                <a:srgbClr val="48003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067" y="9672507"/>
            <a:ext cx="6828266" cy="22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65" dirty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 John’s Smith Square Charitable </a:t>
            </a:r>
            <a:r>
              <a:rPr lang="en-GB" sz="865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Trust, Registered </a:t>
            </a:r>
            <a:r>
              <a:rPr lang="en-GB" sz="865" dirty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Charity No. </a:t>
            </a:r>
            <a:r>
              <a:rPr lang="en-GB" sz="865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1045390, Registered </a:t>
            </a:r>
            <a:r>
              <a:rPr lang="en-GB" sz="865" dirty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GB" sz="865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England, Company </a:t>
            </a:r>
            <a:r>
              <a:rPr lang="en-GB" sz="865" dirty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No. </a:t>
            </a:r>
            <a:r>
              <a:rPr lang="en-GB" sz="865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028678 www.sjss.org.uk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32870" y="37354"/>
            <a:ext cx="354254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600" dirty="0" smtClean="0">
                <a:ln w="12700">
                  <a:noFill/>
                  <a:prstDash val="solid"/>
                </a:ln>
                <a:solidFill>
                  <a:srgbClr val="48003D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Civil Service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2600" dirty="0" smtClean="0">
                <a:ln w="12700">
                  <a:noFill/>
                  <a:prstDash val="solid"/>
                </a:ln>
                <a:solidFill>
                  <a:srgbClr val="48003D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Choir</a:t>
            </a:r>
            <a:endParaRPr lang="en-GB" altLang="en-US" sz="2600" dirty="0">
              <a:ln w="12700">
                <a:noFill/>
                <a:prstDash val="solid"/>
              </a:ln>
              <a:solidFill>
                <a:srgbClr val="48003D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03238" y="155109"/>
            <a:ext cx="0" cy="666000"/>
          </a:xfrm>
          <a:prstGeom prst="line">
            <a:avLst/>
          </a:prstGeom>
          <a:ln w="38100">
            <a:solidFill>
              <a:srgbClr val="4800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utoShape 2" descr="Image result for facebook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48003D"/>
              </a:clrFrom>
              <a:clrTo>
                <a:srgbClr val="48003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06910" y="7943796"/>
            <a:ext cx="2069577" cy="57338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01" y="7532447"/>
            <a:ext cx="42147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rgbClr val="48003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980" dirty="0" smtClean="0">
                <a:solidFill>
                  <a:srgbClr val="48003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Curated by Tenebrae in partnership with St John’s Smith Square.</a:t>
            </a: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5187477" y="666373"/>
            <a:ext cx="1639184" cy="226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880" dirty="0">
                <a:solidFill>
                  <a:srgbClr val="48003D"/>
                </a:solidFill>
                <a:latin typeface="Arial" panose="020B0604020202020204" pitchFamily="34" charset="0"/>
              </a:rPr>
              <a:t>HOLY WEEK FESTIVAL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48003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478" y="51446"/>
            <a:ext cx="1539608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01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8248</TotalTime>
  <Words>234</Words>
  <Application>Microsoft Office PowerPoint</Application>
  <PresentationFormat>A4 Paper (210x297 mm)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Brush Script MT</vt:lpstr>
      <vt:lpstr>Calibri</vt:lpstr>
      <vt:lpstr>Calibri Light</vt:lpstr>
      <vt:lpstr>Tahoma</vt:lpstr>
      <vt:lpstr>Verdana</vt:lpstr>
      <vt:lpstr>Office Theme</vt:lpstr>
      <vt:lpstr>PowerPoint Presentation</vt:lpstr>
      <vt:lpstr>PowerPoint Presentation</vt:lpstr>
    </vt:vector>
  </TitlesOfParts>
  <Company>Defra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Hall, Stephen (Defra)</dc:creator>
  <cp:lastModifiedBy>Hall, Stephen (Defra)</cp:lastModifiedBy>
  <cp:revision>73</cp:revision>
  <dcterms:created xsi:type="dcterms:W3CDTF">2018-01-14T20:28:02Z</dcterms:created>
  <dcterms:modified xsi:type="dcterms:W3CDTF">2020-02-26T22:18:39Z</dcterms:modified>
</cp:coreProperties>
</file>